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7620000" cx="10160000"/>
  <p:notesSz cy="10160000" cx="7620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17.xml" Type="http://schemas.openxmlformats.org/officeDocument/2006/relationships/slide" Id="rId22"/><Relationship Target="theme/theme1.xml" Type="http://schemas.openxmlformats.org/officeDocument/2006/relationships/theme" Id="rId1"/><Relationship Target="slides/slide8.xml" Type="http://schemas.openxmlformats.org/officeDocument/2006/relationships/slide" Id="rId13"/><Relationship Target="slides/slide18.xml" Type="http://schemas.openxmlformats.org/officeDocument/2006/relationships/slide" Id="rId2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slides/slide19.xml" Type="http://schemas.openxmlformats.org/officeDocument/2006/relationships/slide" Id="rId24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5" name="Shape 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6" name="Shape 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" name="Shape 7"/>
          <p:cNvSpPr txBox="1"/>
          <p:nvPr>
            <p:ph type="ctrTitle"/>
          </p:nvPr>
        </p:nvSpPr>
        <p:spPr>
          <a:xfrm>
            <a:off y="3048000" x="914400"/>
            <a:ext cy="1219199" cx="8331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/>
        </p:txBody>
      </p:sp>
      <p:sp>
        <p:nvSpPr>
          <p:cNvPr id="8" name="Shape 8"/>
          <p:cNvSpPr txBox="1"/>
          <p:nvPr>
            <p:ph idx="1" type="subTitle"/>
          </p:nvPr>
        </p:nvSpPr>
        <p:spPr>
          <a:xfrm>
            <a:off y="4572000" x="1828800"/>
            <a:ext cy="914400" cx="6502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9" name="Shape 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y="1828800" x="304800"/>
            <a:ext cy="54863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828800" x="30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  <p:sp>
        <p:nvSpPr>
          <p:cNvPr id="15" name="Shape 15"/>
          <p:cNvSpPr txBox="1"/>
          <p:nvPr>
            <p:ph idx="2" type="body"/>
          </p:nvPr>
        </p:nvSpPr>
        <p:spPr>
          <a:xfrm>
            <a:off y="1828800" x="538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idx="1" type="body"/>
          </p:nvPr>
        </p:nvSpPr>
        <p:spPr>
          <a:xfrm>
            <a:off y="6705600" x="304800"/>
            <a:ext cy="6095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theme/theme2.xml" Type="http://schemas.openxmlformats.org/officeDocument/2006/relationships/theme" Id="rId6"/><Relationship Target="../slideLayouts/slideLayout5.xml" Type="http://schemas.openxmlformats.org/officeDocument/2006/relationships/slideLayout" Id="rId5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 txBox="1"/>
          <p:nvPr/>
        </p:nvSpPr>
        <p:spPr>
          <a:xfrm>
            <a:off y="4142900" x="467975"/>
            <a:ext cy="1329425" cx="702204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buNone/>
            </a:pPr>
            <a:r>
              <a:rPr b="1" sz="72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Demon ACPI</a:t>
            </a:r>
          </a:p>
        </p:txBody>
      </p:sp>
      <p:sp>
        <p:nvSpPr>
          <p:cNvPr id="20" name="Shape 20"/>
          <p:cNvSpPr txBox="1"/>
          <p:nvPr/>
        </p:nvSpPr>
        <p:spPr>
          <a:xfrm>
            <a:off y="5698800" x="479925"/>
            <a:ext cy="622199" cx="501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b="1" sz="2133" lang="en-US">
                <a:solidFill>
                  <a:srgbClr val="45290E"/>
                </a:solidFill>
                <a:latin typeface="Ubuntu"/>
                <a:ea typeface="Ubuntu"/>
                <a:cs typeface="Ubuntu"/>
                <a:sym typeface="Ubuntu"/>
              </a:rPr>
              <a:t>Paweł Kwieciński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/>
        </p:nvSpPr>
        <p:spPr>
          <a:xfrm>
            <a:off y="5296275" x="398550"/>
            <a:ext cy="915299" cx="70092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buNone/>
            </a:pPr>
            <a:r>
              <a:rPr b="1" sz="6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acpid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/>
        </p:nvSpPr>
        <p:spPr>
          <a:xfrm>
            <a:off y="850775" x="517225"/>
            <a:ext cy="786599" cx="85125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buNone/>
            </a:pPr>
            <a:r>
              <a:rPr b="1" sz="48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acpid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y="2206500" x="382300"/>
            <a:ext cy="4521299" cx="94635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Demon systemowy</a:t>
            </a:r>
          </a:p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Otwiera plik </a:t>
            </a:r>
            <a:r>
              <a:rPr b="1" sz="3000" lang="en-US" i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/proc/acpi/event</a:t>
            </a:r>
          </a:p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Odczytuje</a:t>
            </a:r>
            <a:r>
              <a:rPr b="1"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zdarzenia (events)</a:t>
            </a: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ACPI raportowne przez urządzenia i komputer</a:t>
            </a:r>
          </a:p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Dla odczytanych zdarzeń wykonuje przypisane im </a:t>
            </a:r>
            <a:r>
              <a:rPr b="1"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reguły (rules)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/>
        </p:nvSpPr>
        <p:spPr>
          <a:xfrm>
            <a:off y="850775" x="517225"/>
            <a:ext cy="786599" cx="85125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buNone/>
            </a:pPr>
            <a:r>
              <a:rPr b="1" sz="48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Reguły acpid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y="2206500" x="382300"/>
            <a:ext cy="4521299" cx="94635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Pliki konfiguracyjne pozwalające zareagować na wybrane zdarzenie</a:t>
            </a:r>
          </a:p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Domyślnie czytanie z </a:t>
            </a:r>
            <a:r>
              <a:rPr b="1" sz="3000" lang="en-US" i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/etc/acpi/events</a:t>
            </a:r>
          </a:p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Dozwolone znaki w nazwie pliku</a:t>
            </a:r>
          </a:p>
          <a:p>
            <a:pPr rtl="0" lvl="1" marR="0" indent="-241300" marL="762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[a-z]</a:t>
            </a:r>
          </a:p>
          <a:p>
            <a:pPr rtl="0" lvl="1" marR="0" indent="-241300" marL="762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[A-Z]</a:t>
            </a:r>
          </a:p>
          <a:p>
            <a:pPr rtl="0" lvl="1" marR="0" indent="-241300" marL="762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_</a:t>
            </a:r>
          </a:p>
          <a:p>
            <a:pPr rtl="0" lvl="1" marR="0" indent="-241300" marL="762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-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/>
        </p:nvSpPr>
        <p:spPr>
          <a:xfrm>
            <a:off y="850775" x="517225"/>
            <a:ext cy="786599" cx="85125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buNone/>
            </a:pPr>
            <a:r>
              <a:rPr b="1" sz="48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Struktura pliku reguły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y="2206500" x="382300"/>
            <a:ext cy="4521299" cx="9463500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rtl="0" lv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00" lang="en-US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event=[[EVENT]]</a:t>
            </a:r>
          </a:p>
          <a:p>
            <a:pPr algn="ctr" rtl="0" lv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00" lang="en-US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action=[[ACTION]]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/>
        </p:nvSpPr>
        <p:spPr>
          <a:xfrm>
            <a:off y="850775" x="517225"/>
            <a:ext cy="786599" cx="85125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buNone/>
            </a:pPr>
            <a:r>
              <a:rPr b="1" sz="48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Plik reguły - [[EVENT]]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y="2206500" x="382300"/>
            <a:ext cy="4521299" cx="94635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Nazwa wydarzenia</a:t>
            </a:r>
          </a:p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Zapisana w postaci wyrażenia regularnego</a:t>
            </a:r>
          </a:p>
          <a:p>
            <a:r>
              <a:t/>
            </a:r>
          </a:p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Przykładowe zdarzenie</a:t>
            </a:r>
          </a:p>
          <a:p>
            <a:pPr algn="ctr" rtl="0" lv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00" lang="en-US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button/lid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/>
        </p:nvSpPr>
        <p:spPr>
          <a:xfrm>
            <a:off y="850775" x="517225"/>
            <a:ext cy="786599" cx="85125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buNone/>
            </a:pPr>
            <a:r>
              <a:rPr b="1" sz="48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Plik reguły - [[ACTION]]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y="2206500" x="382300"/>
            <a:ext cy="4521299" cx="94635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Ścieżka do pliku ze skryptem</a:t>
            </a:r>
          </a:p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Demon uruchamia skrypt przez </a:t>
            </a:r>
            <a:r>
              <a:rPr b="1" sz="3000" lang="en-US" i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/bin/sh</a:t>
            </a:r>
          </a:p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Wartość "</a:t>
            </a:r>
            <a:r>
              <a:rPr sz="3000" lang="en-US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%e</a:t>
            </a: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" zastępowana jest nazwą zdarzenia które zainicjowało regułę</a:t>
            </a:r>
          </a:p>
          <a:p>
            <a:r>
              <a:t/>
            </a:r>
          </a:p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Przykładowa akcja</a:t>
            </a:r>
          </a:p>
          <a:p>
            <a:pPr algn="ctr" rtl="0" lv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600" lang="en-US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/etc/acpi/actions/sleep.sh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/>
        </p:nvSpPr>
        <p:spPr>
          <a:xfrm>
            <a:off y="850775" x="517225"/>
            <a:ext cy="786599" cx="85125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buNone/>
            </a:pPr>
            <a:r>
              <a:rPr b="1" sz="48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acpid - przykład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y="2206500" x="382300"/>
            <a:ext cy="4521299" cx="94635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000" lang="en-US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/etc/acpi/events/pwr</a:t>
            </a:r>
          </a:p>
          <a:p>
            <a:r>
              <a:t/>
            </a:r>
          </a:p>
          <a:p>
            <a:pPr rtl="0" lvl="0" marR="0" indent="4572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000" lang="en-US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event=button/power</a:t>
            </a:r>
          </a:p>
          <a:p>
            <a:pPr rtl="0" lvl="0" marR="0" indent="4572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000" lang="en-US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action=/etc/acpi/pwr.sh</a:t>
            </a:r>
          </a:p>
          <a:p>
            <a:r>
              <a:t/>
            </a:r>
          </a:p>
          <a:p>
            <a:r>
              <a:t/>
            </a:r>
          </a:p>
          <a:p>
            <a:pPr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000" lang="en-US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/etc/acpi/pwr.sh</a:t>
            </a:r>
          </a:p>
          <a:p>
            <a:r>
              <a:t/>
            </a:r>
          </a:p>
          <a:p>
            <a:pPr rtl="0" lvl="0" marR="0" indent="4572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000" lang="en-US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/sbin/shutdown -h now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/>
        </p:nvSpPr>
        <p:spPr>
          <a:xfrm>
            <a:off y="850775" x="517225"/>
            <a:ext cy="786599" cx="85125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buNone/>
            </a:pPr>
            <a:r>
              <a:rPr b="1" sz="48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acpid - dostęp przez socket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y="2206500" x="382300"/>
            <a:ext cy="4521299" cx="94635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acpid udostępnia socket na który przesyłane są wrzystki zdarzenia</a:t>
            </a:r>
          </a:p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pozwala na łatwy dostęp dla programistów</a:t>
            </a:r>
          </a:p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domyślny plik socketu</a:t>
            </a:r>
          </a:p>
          <a:p>
            <a:pPr algn="ctr" rtl="0" lv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00" lang="en-US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/var/run/acpid.scoket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/>
        </p:nvSpPr>
        <p:spPr>
          <a:xfrm>
            <a:off y="850775" x="517225"/>
            <a:ext cy="786599" cx="85125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buNone/>
            </a:pPr>
            <a:r>
              <a:rPr b="1" sz="48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acpi_listen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y="2206500" x="382300"/>
            <a:ext cy="4521299" cx="94635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wypisuje eventy ACPI na stdout</a:t>
            </a:r>
          </a:p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domyślnie eventy zczytywane są z socketu </a:t>
            </a:r>
            <a:r>
              <a:rPr sz="3000" lang="en-US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/var/run/acpid.socket</a:t>
            </a:r>
          </a:p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pomocny przy debugowaniu lub w skryptach</a:t>
            </a:r>
          </a:p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przykładowy output</a:t>
            </a:r>
          </a:p>
          <a:p>
            <a:pPr rtl="0" lv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$ acpi_listen </a:t>
            </a:r>
          </a:p>
          <a:p>
            <a:pPr rtl="0" lv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button/power PWRB 00000080 00000004</a:t>
            </a:r>
          </a:p>
          <a:p>
            <a:pPr rtl="0" lv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button/lid LID0 00000080 00000023</a:t>
            </a:r>
          </a:p>
          <a:p>
            <a:pPr rtl="0" lv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button/lid LID0 00000080 00000024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/>
        </p:nvSpPr>
        <p:spPr>
          <a:xfrm>
            <a:off y="2777125" x="468825"/>
            <a:ext cy="1920899" cx="78951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b="1" sz="72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Dziękuję za uwagę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y="5904950" x="702100"/>
            <a:ext cy="960599" cx="52230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15000"/>
              </a:lnSpc>
              <a:buNone/>
            </a:pPr>
            <a:r>
              <a:rPr b="1" sz="2133" lang="en-US">
                <a:solidFill>
                  <a:srgbClr val="45290E"/>
                </a:solidFill>
                <a:latin typeface="trebuchet ms"/>
                <a:ea typeface="trebuchet ms"/>
                <a:cs typeface="trebuchet ms"/>
                <a:sym typeface="trebuchet ms"/>
              </a:rPr>
              <a:t>Paweł Kwieciński</a:t>
            </a:r>
          </a:p>
          <a:p>
            <a:pPr rtl="0">
              <a:lnSpc>
                <a:spcPct val="115000"/>
              </a:lnSpc>
              <a:buNone/>
            </a:pPr>
            <a:r>
              <a:rPr b="1" sz="2133" lang="en-US">
                <a:solidFill>
                  <a:srgbClr val="45290E"/>
                </a:solidFill>
                <a:latin typeface="Trebuchet MS"/>
                <a:ea typeface="Trebuchet MS"/>
                <a:cs typeface="Trebuchet MS"/>
                <a:sym typeface="Trebuchet MS"/>
              </a:rPr>
              <a:t>pawel@kwiecinski.me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 txBox="1"/>
          <p:nvPr/>
        </p:nvSpPr>
        <p:spPr>
          <a:xfrm>
            <a:off y="850775" x="517225"/>
            <a:ext cy="786599" cx="85125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buNone/>
            </a:pPr>
            <a:r>
              <a:rPr b="1" sz="48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ACPI</a:t>
            </a:r>
          </a:p>
        </p:txBody>
      </p:sp>
      <p:sp>
        <p:nvSpPr>
          <p:cNvPr id="26" name="Shape 26"/>
          <p:cNvSpPr txBox="1"/>
          <p:nvPr/>
        </p:nvSpPr>
        <p:spPr>
          <a:xfrm>
            <a:off y="2206500" x="382300"/>
            <a:ext cy="4521299" cx="94635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b="1"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Advanced  Configuration  and Power Interface </a:t>
            </a: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(</a:t>
            </a:r>
            <a:r>
              <a:rPr sz="3000" lang="en-US" i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zaawansowany interfejs zarządzania konfiguracją i energią</a:t>
            </a: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)</a:t>
            </a:r>
          </a:p>
          <a:p>
            <a:pPr rtl="0" lvl="0" indent="-241300" marL="381000">
              <a:lnSpc>
                <a:spcPct val="150000"/>
              </a:lnSpc>
              <a:buClr>
                <a:srgbClr val="FFFFFF"/>
              </a:buClr>
              <a:buSzPct val="166666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Intel, Microsoft, Toshiba, HP, Phoenix</a:t>
            </a:r>
          </a:p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Pierwsza wersja - Grudzień 1996 r.</a:t>
            </a:r>
          </a:p>
          <a:p>
            <a:pPr rtl="0" lvl="0" indent="-241300" marL="381000">
              <a:lnSpc>
                <a:spcPct val="150000"/>
              </a:lnSpc>
              <a:buClr>
                <a:srgbClr val="FFFFFF"/>
              </a:buClr>
              <a:buSzPct val="166666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Rev 5.0 - Listopad 2011 r.</a:t>
            </a:r>
          </a:p>
          <a:p>
            <a:pPr rtl="0" lvl="0" indent="-241300" marL="381000">
              <a:lnSpc>
                <a:spcPct val="150000"/>
              </a:lnSpc>
              <a:buClr>
                <a:srgbClr val="FFFFFF"/>
              </a:buClr>
              <a:buSzPct val="166666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Następca </a:t>
            </a:r>
            <a:r>
              <a:rPr b="1"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APM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/>
        </p:nvSpPr>
        <p:spPr>
          <a:xfrm>
            <a:off y="850775" x="517225"/>
            <a:ext cy="786574" cx="851252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b="1" sz="48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APM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y="2206500" x="382300"/>
            <a:ext cy="4521299" cx="94635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b="1"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Advanced  power management</a:t>
            </a: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b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(</a:t>
            </a:r>
            <a:r>
              <a:rPr sz="3000" lang="en-US" i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zaawansowane zarządzanie energią</a:t>
            </a: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)</a:t>
            </a:r>
          </a:p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Intel, Microsoft</a:t>
            </a:r>
          </a:p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Pierwsza wersja - 1992 r.</a:t>
            </a:r>
          </a:p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Rev 1.2 - 1996 r.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/>
        </p:nvSpPr>
        <p:spPr>
          <a:xfrm>
            <a:off y="850775" x="517225"/>
            <a:ext cy="786574" cx="851252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b="1" sz="48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APM vs ACPI</a:t>
            </a:r>
          </a:p>
        </p:txBody>
      </p:sp>
      <p:sp>
        <p:nvSpPr>
          <p:cNvPr id="38" name="Shape 38"/>
          <p:cNvSpPr txBox="1"/>
          <p:nvPr/>
        </p:nvSpPr>
        <p:spPr>
          <a:xfrm>
            <a:off y="2085000" x="689625"/>
            <a:ext cy="656999" cx="37680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r>
              <a:rPr b="1" sz="2666" lang="en-US">
                <a:solidFill>
                  <a:srgbClr val="F7941D"/>
                </a:solidFill>
                <a:latin typeface="trebuchet ms"/>
                <a:ea typeface="trebuchet ms"/>
                <a:cs typeface="trebuchet ms"/>
                <a:sym typeface="trebuchet ms"/>
              </a:rPr>
              <a:t>APM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y="2097325" x="5283200"/>
            <a:ext cy="656999" cx="37680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b="1" sz="2666" lang="en-US">
                <a:solidFill>
                  <a:srgbClr val="F7941D"/>
                </a:solidFill>
                <a:latin typeface="trebuchet ms"/>
                <a:ea typeface="trebuchet ms"/>
                <a:cs typeface="trebuchet ms"/>
                <a:sym typeface="trebuchet ms"/>
              </a:rPr>
              <a:t>ACPI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y="2861800" x="701950"/>
            <a:ext cy="4459500" cx="37422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0320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b="1" sz="24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Kontrolowany głównie przez BIOS</a:t>
            </a:r>
          </a:p>
          <a:p>
            <a:pPr rtl="0" lvl="0" marR="0" indent="-20320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b="1" sz="24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Ograniczone możliwości oszczędzania energii</a:t>
            </a:r>
          </a:p>
          <a:p>
            <a:pPr rtl="0" lvl="0" marR="0" indent="-20320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b="1" sz="24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Słaba standaryzacja</a:t>
            </a:r>
          </a:p>
          <a:p>
            <a:pPr rtl="0" lvl="0" marR="0" indent="-20320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b="1" sz="24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Kompatybilność ze starymi urządzeniami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y="2861800" x="5246250"/>
            <a:ext cy="4459500" cx="37422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0320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b="1" sz="24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Kontrolowany głównie przez system</a:t>
            </a:r>
          </a:p>
          <a:p>
            <a:pPr rtl="0" lvl="0" marR="0" indent="-20320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b="1" sz="24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Rozbudowane możliwości oszczędzania energii</a:t>
            </a:r>
          </a:p>
          <a:p>
            <a:pPr rtl="0" lvl="0" marR="0" indent="-20320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b="1" sz="24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Dobra standaryzacja</a:t>
            </a:r>
          </a:p>
          <a:p>
            <a:pPr rtl="0" lvl="0" marR="0" indent="-20320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b="1" sz="24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Kompatybilność z nowymi urządzeniami</a:t>
            </a:r>
          </a:p>
        </p:txBody>
      </p:sp>
      <p:sp>
        <p:nvSpPr>
          <p:cNvPr id="42" name="Shape 42"/>
          <p:cNvSpPr/>
          <p:nvPr/>
        </p:nvSpPr>
        <p:spPr>
          <a:xfrm>
            <a:off y="2418675" x="567675"/>
            <a:ext cy="316400" cx="41597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3" name="Shape 43"/>
          <p:cNvSpPr/>
          <p:nvPr/>
        </p:nvSpPr>
        <p:spPr>
          <a:xfrm>
            <a:off y="2442575" x="5061525"/>
            <a:ext cy="316400" cx="41597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/>
        </p:nvSpPr>
        <p:spPr>
          <a:xfrm>
            <a:off y="5296275" x="398550"/>
            <a:ext cy="915299" cx="70092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b="1" sz="6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Stany ACPI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/>
        </p:nvSpPr>
        <p:spPr>
          <a:xfrm>
            <a:off y="850775" x="517225"/>
            <a:ext cy="786599" cx="85125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buNone/>
            </a:pPr>
            <a:r>
              <a:rPr b="1" sz="48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Stany globalne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y="2206500" x="382300"/>
            <a:ext cy="4521299" cx="94635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41300" marL="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b="1"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G0 (S0)</a:t>
            </a: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, Working</a:t>
            </a:r>
          </a:p>
          <a:p>
            <a:pPr rtl="0" lvl="0" marR="0" indent="-241300" marL="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b="1"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G1</a:t>
            </a: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, Sleeping</a:t>
            </a:r>
          </a:p>
          <a:p>
            <a:pPr rtl="0" lvl="1" marR="0" indent="-241300" marL="762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S1</a:t>
            </a:r>
          </a:p>
          <a:p>
            <a:pPr rtl="0" lvl="1" marR="0" indent="-241300" marL="762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S2</a:t>
            </a:r>
          </a:p>
          <a:p>
            <a:pPr rtl="0" lvl="1" marR="0" indent="-241300" marL="762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S3 (Standby)</a:t>
            </a:r>
          </a:p>
          <a:p>
            <a:pPr rtl="0" lvl="1" marR="0" indent="-241300" marL="762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S4 (Hibernation)</a:t>
            </a:r>
          </a:p>
          <a:p>
            <a:pPr rtl="0" lvl="0" indent="-241300" marL="381000">
              <a:lnSpc>
                <a:spcPct val="115000"/>
              </a:lnSpc>
              <a:buClr>
                <a:srgbClr val="FFFFFF"/>
              </a:buClr>
              <a:buSzPct val="166666"/>
              <a:buFont typeface="Arial"/>
              <a:buChar char="•"/>
            </a:pPr>
            <a:r>
              <a:rPr b="1"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G2 (S5)</a:t>
            </a: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, Soft Off</a:t>
            </a:r>
          </a:p>
          <a:p>
            <a:pPr rtl="0" lvl="0" indent="-241300" marL="381000">
              <a:lnSpc>
                <a:spcPct val="115000"/>
              </a:lnSpc>
              <a:buClr>
                <a:srgbClr val="FFFFFF"/>
              </a:buClr>
              <a:buSzPct val="166666"/>
              <a:buFont typeface="Arial"/>
              <a:buChar char="•"/>
            </a:pPr>
            <a:r>
              <a:rPr b="1"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G3</a:t>
            </a: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, Mechanical Off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/>
        </p:nvSpPr>
        <p:spPr>
          <a:xfrm>
            <a:off y="850775" x="517225"/>
            <a:ext cy="786599" cx="85125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buNone/>
            </a:pPr>
            <a:r>
              <a:rPr b="1" sz="48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Stany urządzeń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y="2206500" x="382300"/>
            <a:ext cy="4521299" cx="94635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b="1"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D0</a:t>
            </a: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, Fully On</a:t>
            </a:r>
          </a:p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b="1"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D1, D2</a:t>
            </a: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- stany pośrednie zależące od danego urządzenia</a:t>
            </a:r>
          </a:p>
          <a:p>
            <a:pPr rtl="0" lvl="0" indent="-241300" marL="381000">
              <a:lnSpc>
                <a:spcPct val="150000"/>
              </a:lnSpc>
              <a:buClr>
                <a:srgbClr val="FFFFFF"/>
              </a:buClr>
              <a:buSzPct val="166666"/>
              <a:buFont typeface="Arial"/>
              <a:buChar char="•"/>
            </a:pPr>
            <a:r>
              <a:rPr b="1"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D3</a:t>
            </a:r>
          </a:p>
          <a:p>
            <a:pPr rtl="0" lvl="1" indent="-241300" marL="762000">
              <a:lnSpc>
                <a:spcPct val="150000"/>
              </a:lnSpc>
              <a:buClr>
                <a:srgbClr val="FFFFFF"/>
              </a:buClr>
              <a:buSzPct val="100000"/>
              <a:buFont typeface="Courier New"/>
              <a:buChar char="o"/>
            </a:pPr>
            <a:r>
              <a:rPr b="1"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D3 Hot</a:t>
            </a:r>
          </a:p>
          <a:p>
            <a:pPr rtl="0" lvl="1" indent="-241300" marL="762000">
              <a:lnSpc>
                <a:spcPct val="150000"/>
              </a:lnSpc>
              <a:buClr>
                <a:srgbClr val="FFFFFF"/>
              </a:buClr>
              <a:buSzPct val="100000"/>
              <a:buFont typeface="Courier New"/>
              <a:buChar char="o"/>
            </a:pPr>
            <a:r>
              <a:rPr b="1"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D3 Cold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/>
        </p:nvSpPr>
        <p:spPr>
          <a:xfrm>
            <a:off y="850775" x="517225"/>
            <a:ext cy="786599" cx="85125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buNone/>
            </a:pPr>
            <a:r>
              <a:rPr b="1" sz="48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Stany procesora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y="2206500" x="382300"/>
            <a:ext cy="4521299" cx="94635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b="1"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C0</a:t>
            </a:r>
          </a:p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b="1"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C1</a:t>
            </a: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, Halt</a:t>
            </a:r>
          </a:p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b="1"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C2</a:t>
            </a: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, Stop-Clock</a:t>
            </a:r>
          </a:p>
          <a:p>
            <a:pPr rtl="0" lvl="0" marR="0" indent="-2413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b="1"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C3</a:t>
            </a:r>
            <a:r>
              <a:rPr sz="30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, Sleep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 txBox="1"/>
          <p:nvPr/>
        </p:nvSpPr>
        <p:spPr>
          <a:xfrm>
            <a:off y="850775" x="517225"/>
            <a:ext cy="786599" cx="85125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>
              <a:lnSpc>
                <a:spcPct val="100000"/>
              </a:lnSpc>
              <a:buNone/>
            </a:pPr>
            <a:r>
              <a:rPr b="1" sz="48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Stany wydajności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y="2206500" x="382300"/>
            <a:ext cy="4521299" cx="94635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286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b="1" sz="28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P0</a:t>
            </a:r>
            <a:r>
              <a:rPr sz="28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- maksymalna wydajności, maksymalny pobór mocy</a:t>
            </a:r>
          </a:p>
          <a:p>
            <a:pPr rtl="0" lvl="0" marR="0" indent="-2286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b="1" sz="28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P1</a:t>
            </a:r>
            <a:r>
              <a:rPr sz="28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- wydajność niższa niż P0, pobór mocy niższy niż P0</a:t>
            </a:r>
          </a:p>
          <a:p>
            <a:pPr rtl="0" lvl="0" marR="0" indent="-2286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b="1" sz="28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P2</a:t>
            </a:r>
            <a:r>
              <a:rPr sz="28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- wydajność niższa niż P1, pobór mocy niższy niż P1</a:t>
            </a:r>
          </a:p>
          <a:p>
            <a:pPr rtl="0" lvl="0" marR="0" indent="-228600" marL="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sz="28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...</a:t>
            </a:r>
          </a:p>
          <a:p>
            <a:pPr rtl="0" lvl="0" indent="-228600" marL="381000">
              <a:lnSpc>
                <a:spcPct val="150000"/>
              </a:lnSpc>
              <a:buClr>
                <a:srgbClr val="FFFFFF"/>
              </a:buClr>
              <a:buSzPct val="166666"/>
              <a:buFont typeface="Arial"/>
              <a:buChar char="•"/>
            </a:pPr>
            <a:r>
              <a:rPr b="1" sz="28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Pn</a:t>
            </a:r>
            <a:r>
              <a:rPr sz="28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- wydajność niższa niż P(n-1), pobór mocy niższy niż P(n-1)</a:t>
            </a:r>
          </a:p>
          <a:p>
            <a:pPr rtl="0" lvl="0" indent="-228600" marL="381000">
              <a:lnSpc>
                <a:spcPct val="150000"/>
              </a:lnSpc>
              <a:buClr>
                <a:srgbClr val="FFFFFF"/>
              </a:buClr>
              <a:buSzPct val="166666"/>
              <a:buFont typeface="Arial"/>
              <a:buChar char="•"/>
            </a:pPr>
            <a:r>
              <a:rPr b="1" sz="2800" lang="en-US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n &lt;= 16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